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8" r:id="rId6"/>
    <p:sldId id="271" r:id="rId7"/>
    <p:sldId id="262" r:id="rId8"/>
    <p:sldId id="270" r:id="rId9"/>
    <p:sldId id="263" r:id="rId10"/>
    <p:sldId id="260" r:id="rId11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592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Közepesen sötét stílus 2 – 2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Közepesen sötét stílus 2 – 6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18" autoAdjust="0"/>
  </p:normalViewPr>
  <p:slideViewPr>
    <p:cSldViewPr>
      <p:cViewPr>
        <p:scale>
          <a:sx n="110" d="100"/>
          <a:sy n="110" d="100"/>
        </p:scale>
        <p:origin x="-12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AEC74276-8754-4485-A9A5-9594DEA551B2}" type="datetimeFigureOut">
              <a:rPr lang="hu-HU"/>
              <a:pPr>
                <a:defRPr/>
              </a:pPr>
              <a:t>2015.02.23.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  <a:endParaRPr lang="hu-HU" noProof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2108B7ED-8B8F-46C0-BD21-84822343082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Diakép hely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u-HU" smtClean="0"/>
          </a:p>
        </p:txBody>
      </p:sp>
      <p:sp>
        <p:nvSpPr>
          <p:cNvPr id="17411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A68D238-A06C-456C-97BC-6751347469D5}" type="slidenum">
              <a:rPr lang="hu-HU"/>
              <a:pPr/>
              <a:t>3</a:t>
            </a:fld>
            <a:endParaRPr 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F56FA-1246-41C5-B2A4-47C9C6CF7F48}" type="datetimeFigureOut">
              <a:rPr lang="hu-HU"/>
              <a:pPr>
                <a:defRPr/>
              </a:pPr>
              <a:t>2015.02.23.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A18B5-023F-4357-B480-F24E91DDCEB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3F948-DCB9-4DCD-9C3A-919B4E4A5333}" type="datetimeFigureOut">
              <a:rPr lang="hu-HU"/>
              <a:pPr>
                <a:defRPr/>
              </a:pPr>
              <a:t>2015.02.23.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04CB4-3A53-410A-A5E8-10DC20A34D3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F014B-AC9E-4773-92F9-A432B56A3C07}" type="datetimeFigureOut">
              <a:rPr lang="hu-HU"/>
              <a:pPr>
                <a:defRPr/>
              </a:pPr>
              <a:t>2015.02.23.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54D30-5DE7-4E6B-B66D-B77B84EA195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AD0ED-3523-4437-90DA-9EF8AD720878}" type="datetimeFigureOut">
              <a:rPr lang="hu-HU"/>
              <a:pPr>
                <a:defRPr/>
              </a:pPr>
              <a:t>2015.02.23.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13DCD-7856-4694-A3D6-AD00C67EA91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74824-F4AD-42D0-A5FE-B3C3CEED226E}" type="datetimeFigureOut">
              <a:rPr lang="hu-HU"/>
              <a:pPr>
                <a:defRPr/>
              </a:pPr>
              <a:t>2015.02.23.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CA410-33BC-4300-ADD9-43E445EC3BF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02521-47E1-4451-9461-1194E285886E}" type="datetimeFigureOut">
              <a:rPr lang="hu-HU"/>
              <a:pPr>
                <a:defRPr/>
              </a:pPr>
              <a:t>2015.02.23.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E1E0C-72CF-4C4A-98A6-F0C58B70776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FA7B2-A66C-4924-97F7-E6A7332DBBB1}" type="datetimeFigureOut">
              <a:rPr lang="hu-HU"/>
              <a:pPr>
                <a:defRPr/>
              </a:pPr>
              <a:t>2015.02.23.</a:t>
            </a:fld>
            <a:endParaRPr lang="hu-HU"/>
          </a:p>
        </p:txBody>
      </p:sp>
      <p:sp>
        <p:nvSpPr>
          <p:cNvPr id="8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81729-0A00-4A60-A6D2-4A66055B36B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17629-A0D4-4467-BD54-72992541E959}" type="datetimeFigureOut">
              <a:rPr lang="hu-HU"/>
              <a:pPr>
                <a:defRPr/>
              </a:pPr>
              <a:t>2015.02.23.</a:t>
            </a:fld>
            <a:endParaRPr lang="hu-HU"/>
          </a:p>
        </p:txBody>
      </p:sp>
      <p:sp>
        <p:nvSpPr>
          <p:cNvPr id="4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53583-438A-458E-880E-42F721C4BFD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8EAC5-C0B4-46A9-9B87-A182C17485BF}" type="datetimeFigureOut">
              <a:rPr lang="hu-HU"/>
              <a:pPr>
                <a:defRPr/>
              </a:pPr>
              <a:t>2015.02.23.</a:t>
            </a:fld>
            <a:endParaRPr lang="hu-HU"/>
          </a:p>
        </p:txBody>
      </p:sp>
      <p:sp>
        <p:nvSpPr>
          <p:cNvPr id="3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A00E7-722A-4FAE-873A-CA12A0E08CA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18DD1-35D1-4748-ABD0-338C972B571C}" type="datetimeFigureOut">
              <a:rPr lang="hu-HU"/>
              <a:pPr>
                <a:defRPr/>
              </a:pPr>
              <a:t>2015.02.23.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70231-274E-413C-AFDD-AE32C378239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57AAF-FDED-4015-ACBB-D99E3898ED9C}" type="datetimeFigureOut">
              <a:rPr lang="hu-HU"/>
              <a:pPr>
                <a:defRPr/>
              </a:pPr>
              <a:t>2015.02.23.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016A8-5132-4E45-952D-637DE6B930F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Cím hely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027" name="Szöveg hely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1B0075-A04B-4E31-BBC8-BC6BED385004}" type="datetimeFigureOut">
              <a:rPr lang="hu-HU"/>
              <a:pPr>
                <a:defRPr/>
              </a:pPr>
              <a:t>2015.02.23.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AB46339-8FD9-4259-AB43-34E396791A6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Server\kozos\ETResearch\ET%202014\driving%20Camp%20test\rec2\Segment%206.avi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Server\kozos\ETResearch\ET%202014\driving%20Camp%20test\rec2\k&#246;rforgalom.avi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Server\kozos\ETResearch\ET%202014\driving%20Camp%20test\rec2\telefon&#225;l.avi" TargetMode="Externa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lcím 2"/>
          <p:cNvSpPr>
            <a:spLocks noGrp="1"/>
          </p:cNvSpPr>
          <p:nvPr>
            <p:ph type="subTitle" idx="1"/>
          </p:nvPr>
        </p:nvSpPr>
        <p:spPr>
          <a:xfrm>
            <a:off x="3059113" y="4387850"/>
            <a:ext cx="5689600" cy="841375"/>
          </a:xfrm>
        </p:spPr>
        <p:txBody>
          <a:bodyPr/>
          <a:lstStyle/>
          <a:p>
            <a:pPr eaLnBrk="1" hangingPunct="1"/>
            <a:r>
              <a:rPr lang="hu-HU" sz="2100" b="1" smtClean="0">
                <a:solidFill>
                  <a:schemeClr val="bg1"/>
                </a:solidFill>
              </a:rPr>
              <a:t>Mintafelvétel vezetéstechnika elemzése 2014.09.13.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ím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643937" cy="868362"/>
          </a:xfrm>
        </p:spPr>
        <p:txBody>
          <a:bodyPr/>
          <a:lstStyle/>
          <a:p>
            <a:pPr eaLnBrk="1" hangingPunct="1"/>
            <a:r>
              <a:rPr lang="hu-HU" sz="2100" b="1" smtClean="0"/>
              <a:t>Vizsgált szempontok</a:t>
            </a:r>
          </a:p>
        </p:txBody>
      </p:sp>
      <p:sp>
        <p:nvSpPr>
          <p:cNvPr id="3075" name="Tartalom helye 2"/>
          <p:cNvSpPr>
            <a:spLocks noGrp="1"/>
          </p:cNvSpPr>
          <p:nvPr>
            <p:ph idx="1"/>
          </p:nvPr>
        </p:nvSpPr>
        <p:spPr>
          <a:xfrm>
            <a:off x="1116013" y="2133600"/>
            <a:ext cx="7508875" cy="2663825"/>
          </a:xfrm>
        </p:spPr>
        <p:txBody>
          <a:bodyPr/>
          <a:lstStyle/>
          <a:p>
            <a:pPr marL="457200" indent="-457200" eaLnBrk="1" hangingPunct="1">
              <a:buFont typeface="+mj-lt"/>
              <a:buAutoNum type="arabicPeriod"/>
              <a:defRPr/>
            </a:pPr>
            <a:r>
              <a:rPr lang="hu-HU" sz="2100" b="1" dirty="0" smtClean="0"/>
              <a:t>Sebesség, sebességmérő figyelése</a:t>
            </a:r>
          </a:p>
          <a:p>
            <a:pPr marL="457200" indent="-457200" eaLnBrk="1" hangingPunct="1">
              <a:buFont typeface="+mj-lt"/>
              <a:buAutoNum type="arabicPeriod"/>
              <a:defRPr/>
            </a:pPr>
            <a:r>
              <a:rPr lang="hu-HU" sz="2100" b="1" dirty="0" smtClean="0"/>
              <a:t>Visszapillantó tükrök használata</a:t>
            </a:r>
          </a:p>
          <a:p>
            <a:pPr marL="457200" indent="-457200" eaLnBrk="1" hangingPunct="1">
              <a:buFont typeface="+mj-lt"/>
              <a:buAutoNum type="arabicPeriod"/>
              <a:defRPr/>
            </a:pPr>
            <a:r>
              <a:rPr lang="hu-HU" sz="2100" b="1" dirty="0" smtClean="0"/>
              <a:t>Útburkolati jelek észlelése, betartása</a:t>
            </a:r>
          </a:p>
          <a:p>
            <a:pPr marL="457200" indent="-457200" eaLnBrk="1" hangingPunct="1">
              <a:buFont typeface="+mj-lt"/>
              <a:buAutoNum type="arabicPeriod"/>
              <a:defRPr/>
            </a:pPr>
            <a:r>
              <a:rPr lang="hu-HU" sz="2100" b="1" dirty="0" smtClean="0"/>
              <a:t>Közlekedési táblák észlelése, betartása</a:t>
            </a:r>
          </a:p>
          <a:p>
            <a:pPr marL="457200" indent="-457200" eaLnBrk="1" hangingPunct="1">
              <a:buFont typeface="+mj-lt"/>
              <a:buAutoNum type="arabicPeriod"/>
              <a:defRPr/>
            </a:pPr>
            <a:r>
              <a:rPr lang="hu-HU" sz="2100" b="1" dirty="0" smtClean="0"/>
              <a:t>Környezet észlelése</a:t>
            </a:r>
          </a:p>
          <a:p>
            <a:pPr marL="457200" indent="-457200" eaLnBrk="1" hangingPunct="1">
              <a:buFont typeface="+mj-lt"/>
              <a:buAutoNum type="arabicPeriod"/>
              <a:defRPr/>
            </a:pPr>
            <a:r>
              <a:rPr lang="hu-HU" sz="2100" b="1" dirty="0" smtClean="0"/>
              <a:t>Zavaró tényezők</a:t>
            </a:r>
          </a:p>
          <a:p>
            <a:pPr eaLnBrk="1" hangingPunct="1">
              <a:buFont typeface="Arial" charset="0"/>
              <a:buNone/>
              <a:defRPr/>
            </a:pPr>
            <a:endParaRPr lang="hu-HU" sz="1800" dirty="0" smtClean="0"/>
          </a:p>
        </p:txBody>
      </p:sp>
      <p:sp>
        <p:nvSpPr>
          <p:cNvPr id="4" name="Szövegdoboz 3"/>
          <p:cNvSpPr txBox="1"/>
          <p:nvPr/>
        </p:nvSpPr>
        <p:spPr>
          <a:xfrm>
            <a:off x="431800" y="1412875"/>
            <a:ext cx="871220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hu-HU" dirty="0">
                <a:latin typeface="+mn-lt"/>
              </a:rPr>
              <a:t>Az elemzés során a legfőbb, közlekedésbiztonsági szempontból kockázatot jelentő aspektusok kerültek értékelésre:</a:t>
            </a:r>
          </a:p>
          <a:p>
            <a:pPr>
              <a:defRPr/>
            </a:pPr>
            <a:endParaRPr lang="hu-HU" dirty="0">
              <a:latin typeface="+mn-lt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611188" y="4627563"/>
            <a:ext cx="7705725" cy="1754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hu-HU" dirty="0">
                <a:latin typeface="+mn-lt"/>
              </a:rPr>
              <a:t>A vezető minden esetben a számstatisztikán felül alátámasztásként képeket kap azokról a forgalmi helyzetekről, melyek megmutatják a legfőbb problémákat a vezetés során.</a:t>
            </a:r>
          </a:p>
          <a:p>
            <a:pPr algn="just">
              <a:defRPr/>
            </a:pPr>
            <a:r>
              <a:rPr lang="hu-HU" dirty="0">
                <a:latin typeface="+mn-lt"/>
              </a:rPr>
              <a:t>A cél, hogy ezzel nyomatékosítsuk és bizonyítsuk vezetésének </a:t>
            </a:r>
            <a:r>
              <a:rPr lang="hu-HU" b="1" dirty="0">
                <a:latin typeface="+mn-lt"/>
              </a:rPr>
              <a:t>tudattalan kockázati elemeit. </a:t>
            </a:r>
          </a:p>
          <a:p>
            <a:pPr>
              <a:defRPr/>
            </a:pP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ím 1"/>
          <p:cNvSpPr>
            <a:spLocks noGrp="1"/>
          </p:cNvSpPr>
          <p:nvPr>
            <p:ph type="title"/>
          </p:nvPr>
        </p:nvSpPr>
        <p:spPr>
          <a:xfrm>
            <a:off x="1979613" y="274638"/>
            <a:ext cx="6950075" cy="796925"/>
          </a:xfrm>
        </p:spPr>
        <p:txBody>
          <a:bodyPr/>
          <a:lstStyle/>
          <a:p>
            <a:pPr algn="l" eaLnBrk="1" hangingPunct="1"/>
            <a:r>
              <a:rPr lang="hu-HU" sz="2100" b="1" smtClean="0"/>
              <a:t>1. Sebesség </a:t>
            </a:r>
          </a:p>
        </p:txBody>
      </p:sp>
      <p:sp>
        <p:nvSpPr>
          <p:cNvPr id="18" name="Tartalom helye 2"/>
          <p:cNvSpPr>
            <a:spLocks noGrp="1"/>
          </p:cNvSpPr>
          <p:nvPr>
            <p:ph idx="1"/>
          </p:nvPr>
        </p:nvSpPr>
        <p:spPr>
          <a:xfrm>
            <a:off x="519113" y="1412875"/>
            <a:ext cx="8229600" cy="2016125"/>
          </a:xfrm>
        </p:spPr>
        <p:txBody>
          <a:bodyPr/>
          <a:lstStyle/>
          <a:p>
            <a:pPr>
              <a:lnSpc>
                <a:spcPct val="150000"/>
              </a:lnSpc>
              <a:buFont typeface="Arial" charset="0"/>
              <a:buNone/>
              <a:defRPr/>
            </a:pPr>
            <a:r>
              <a:rPr lang="hu-HU" sz="2100" b="1" dirty="0" smtClean="0"/>
              <a:t>A vezető a próbaút során jellemzően az előírt sebességnek közel megfelelően  vezetett.</a:t>
            </a:r>
          </a:p>
          <a:p>
            <a:pPr marL="0" indent="0">
              <a:lnSpc>
                <a:spcPct val="150000"/>
              </a:lnSpc>
              <a:buFont typeface="Arial" charset="0"/>
              <a:buNone/>
              <a:defRPr/>
            </a:pPr>
            <a:endParaRPr lang="hu-HU" sz="1600" dirty="0" smtClean="0"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Font typeface="Arial" charset="0"/>
              <a:buNone/>
              <a:defRPr/>
            </a:pPr>
            <a:r>
              <a:rPr lang="hu-HU" sz="1600" dirty="0" smtClean="0">
                <a:cs typeface="Times New Roman" pitchFamily="18" charset="0"/>
              </a:rPr>
              <a:t>A  jármű sebességét saját vezetői tapasztalatára hagyatkozva állította be, hiszen a kilométeróra és adatait  és a sebességkorlátozó jelzőtáblákat az út jelentős részében figyelmen kívül hagyta.</a:t>
            </a:r>
          </a:p>
          <a:p>
            <a:pPr>
              <a:lnSpc>
                <a:spcPct val="150000"/>
              </a:lnSpc>
              <a:buFont typeface="Arial" charset="0"/>
              <a:buNone/>
              <a:defRPr/>
            </a:pPr>
            <a:endParaRPr lang="hu-HU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ím 1"/>
          <p:cNvSpPr>
            <a:spLocks noGrp="1"/>
          </p:cNvSpPr>
          <p:nvPr>
            <p:ph type="title"/>
          </p:nvPr>
        </p:nvSpPr>
        <p:spPr>
          <a:xfrm>
            <a:off x="1908175" y="274638"/>
            <a:ext cx="7021513" cy="796925"/>
          </a:xfrm>
        </p:spPr>
        <p:txBody>
          <a:bodyPr/>
          <a:lstStyle/>
          <a:p>
            <a:pPr algn="l" eaLnBrk="1" hangingPunct="1"/>
            <a:r>
              <a:rPr lang="hu-HU" sz="2100" b="1" smtClean="0"/>
              <a:t>2. Visszapillantó tükrök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419100" y="1484313"/>
            <a:ext cx="8358188" cy="1981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hu-HU" sz="2100" b="1" dirty="0">
                <a:latin typeface="+mj-lt"/>
              </a:rPr>
              <a:t>A bal és jobb oldali visszapillantó tükrök használata a próba út során tapasztalt forgalmi viszonyok ismeretében rendszeresnek, körül tekintőnek mondható. </a:t>
            </a:r>
            <a:r>
              <a:rPr lang="hu-HU" sz="2100" dirty="0">
                <a:latin typeface="+mj-lt"/>
              </a:rPr>
              <a:t>A középső tükröt jellemzően a hátul ülő utas figyelése során használta.</a:t>
            </a:r>
          </a:p>
        </p:txBody>
      </p:sp>
      <p:pic>
        <p:nvPicPr>
          <p:cNvPr id="2050" name="Picture 2" descr="K:\ETResearch\ET 2014\driving Camp test\rec2\hatul ulo ferfi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3429000"/>
            <a:ext cx="4319587" cy="3078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ím 1"/>
          <p:cNvSpPr>
            <a:spLocks noGrp="1"/>
          </p:cNvSpPr>
          <p:nvPr>
            <p:ph type="title"/>
          </p:nvPr>
        </p:nvSpPr>
        <p:spPr>
          <a:xfrm>
            <a:off x="1908175" y="274638"/>
            <a:ext cx="6950075" cy="796925"/>
          </a:xfrm>
        </p:spPr>
        <p:txBody>
          <a:bodyPr/>
          <a:lstStyle/>
          <a:p>
            <a:pPr algn="l"/>
            <a:r>
              <a:rPr lang="hu-HU" sz="2100" b="1" smtClean="0"/>
              <a:t>Útburkolati jelek</a:t>
            </a:r>
          </a:p>
        </p:txBody>
      </p:sp>
      <p:sp>
        <p:nvSpPr>
          <p:cNvPr id="13" name="Szövegdoboz 12"/>
          <p:cNvSpPr txBox="1"/>
          <p:nvPr/>
        </p:nvSpPr>
        <p:spPr>
          <a:xfrm>
            <a:off x="395288" y="1484313"/>
            <a:ext cx="8358187" cy="1981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hu-HU" sz="2100" b="1" dirty="0">
                <a:latin typeface="+mj-lt"/>
              </a:rPr>
              <a:t>A vezetés során jellemzően saját sávját figyelte, így a legtöbb útburkolati jelet látta és ezeknek megfelelően járt el.</a:t>
            </a:r>
          </a:p>
          <a:p>
            <a:pPr marL="534988" indent="-180975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hu-HU" sz="2100" dirty="0">
                <a:latin typeface="+mj-lt"/>
              </a:rPr>
              <a:t>gyalogátkelő jelzés</a:t>
            </a:r>
          </a:p>
          <a:p>
            <a:pPr marL="534988" indent="-180975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hu-HU" sz="2100" dirty="0">
                <a:latin typeface="+mj-lt"/>
              </a:rPr>
              <a:t>sebességkorlátozást jelző vízszintes vonalak</a:t>
            </a:r>
          </a:p>
        </p:txBody>
      </p:sp>
      <p:sp>
        <p:nvSpPr>
          <p:cNvPr id="7" name="Téglalap feliratnak 6"/>
          <p:cNvSpPr/>
          <p:nvPr/>
        </p:nvSpPr>
        <p:spPr>
          <a:xfrm flipH="1">
            <a:off x="5292725" y="3860800"/>
            <a:ext cx="2735263" cy="1871663"/>
          </a:xfrm>
          <a:prstGeom prst="wedgeRectCallout">
            <a:avLst>
              <a:gd name="adj1" fmla="val 56090"/>
              <a:gd name="adj2" fmla="val 19073"/>
            </a:avLst>
          </a:prstGeom>
          <a:noFill/>
          <a:ln>
            <a:solidFill>
              <a:srgbClr val="F059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sp>
        <p:nvSpPr>
          <p:cNvPr id="19461" name="Szövegdoboz 7"/>
          <p:cNvSpPr txBox="1">
            <a:spLocks noChangeArrowheads="1"/>
          </p:cNvSpPr>
          <p:nvPr/>
        </p:nvSpPr>
        <p:spPr bwMode="auto">
          <a:xfrm>
            <a:off x="5435600" y="4005263"/>
            <a:ext cx="25209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sz="1600"/>
              <a:t>A gyalogosokra különös tekintettel vezetett mind a gyalogátkelőknél, mind más útszakaszokon is.</a:t>
            </a:r>
          </a:p>
        </p:txBody>
      </p:sp>
      <p:pic>
        <p:nvPicPr>
          <p:cNvPr id="9" name="Segment 6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28675" y="3429000"/>
            <a:ext cx="4103688" cy="307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4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ím 1"/>
          <p:cNvSpPr>
            <a:spLocks noGrp="1"/>
          </p:cNvSpPr>
          <p:nvPr>
            <p:ph type="title"/>
          </p:nvPr>
        </p:nvSpPr>
        <p:spPr>
          <a:xfrm>
            <a:off x="1908175" y="274638"/>
            <a:ext cx="7021513" cy="796925"/>
          </a:xfrm>
        </p:spPr>
        <p:txBody>
          <a:bodyPr/>
          <a:lstStyle/>
          <a:p>
            <a:pPr algn="l"/>
            <a:r>
              <a:rPr lang="hu-HU" sz="2100" b="1" smtClean="0"/>
              <a:t>Közlekedési táblák</a:t>
            </a:r>
          </a:p>
        </p:txBody>
      </p:sp>
      <p:sp>
        <p:nvSpPr>
          <p:cNvPr id="8" name="Szövegdoboz 7"/>
          <p:cNvSpPr txBox="1"/>
          <p:nvPr/>
        </p:nvSpPr>
        <p:spPr>
          <a:xfrm>
            <a:off x="250825" y="1484313"/>
            <a:ext cx="8424863" cy="1012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hu-HU" sz="2100" b="1" dirty="0">
                <a:latin typeface="+mj-lt"/>
              </a:rPr>
              <a:t>A közlekedési táblák túlnyomó többségét nem észlelte.</a:t>
            </a:r>
          </a:p>
          <a:p>
            <a:pPr algn="just">
              <a:lnSpc>
                <a:spcPct val="150000"/>
              </a:lnSpc>
              <a:defRPr/>
            </a:pPr>
            <a:r>
              <a:rPr lang="hu-HU" sz="2100" dirty="0">
                <a:latin typeface="+mj-lt"/>
              </a:rPr>
              <a:t>Vezetői tapasztalataira hagyatkozik.</a:t>
            </a:r>
            <a:endParaRPr lang="hu-HU" sz="2100" dirty="0">
              <a:latin typeface="+mj-lt"/>
            </a:endParaRPr>
          </a:p>
        </p:txBody>
      </p:sp>
      <p:pic>
        <p:nvPicPr>
          <p:cNvPr id="4098" name="Picture 2" descr="K:\ETResearch\ET 2014\driving Camp test\rec2\kozltabl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2711450"/>
            <a:ext cx="4140200" cy="30210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99" name="Picture 3" descr="K:\ETResearch\ET 2014\driving Camp test\rec2\tabla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2711450"/>
            <a:ext cx="4176713" cy="30210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ím 1"/>
          <p:cNvSpPr>
            <a:spLocks noGrp="1"/>
          </p:cNvSpPr>
          <p:nvPr>
            <p:ph type="title"/>
          </p:nvPr>
        </p:nvSpPr>
        <p:spPr>
          <a:xfrm>
            <a:off x="1908175" y="274638"/>
            <a:ext cx="7021513" cy="796925"/>
          </a:xfrm>
        </p:spPr>
        <p:txBody>
          <a:bodyPr/>
          <a:lstStyle/>
          <a:p>
            <a:pPr algn="l"/>
            <a:r>
              <a:rPr lang="hu-HU" sz="2100" b="1" smtClean="0"/>
              <a:t>Környezet észlelése</a:t>
            </a:r>
          </a:p>
        </p:txBody>
      </p:sp>
      <p:sp>
        <p:nvSpPr>
          <p:cNvPr id="25" name="Szövegdoboz 24"/>
          <p:cNvSpPr txBox="1"/>
          <p:nvPr/>
        </p:nvSpPr>
        <p:spPr>
          <a:xfrm>
            <a:off x="323850" y="1412875"/>
            <a:ext cx="8208963" cy="2032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hu-HU" sz="2100" b="1" dirty="0">
                <a:latin typeface="+mj-lt"/>
              </a:rPr>
              <a:t>A környezet alapos tanulmányozása jellemző</a:t>
            </a:r>
          </a:p>
          <a:p>
            <a:pPr marL="361950" indent="-180975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hu-HU" sz="2100" b="1" dirty="0">
                <a:latin typeface="+mj-lt"/>
              </a:rPr>
              <a:t> </a:t>
            </a:r>
            <a:r>
              <a:rPr lang="hu-HU" sz="2100" dirty="0">
                <a:latin typeface="+mj-lt"/>
              </a:rPr>
              <a:t>A kereszteződésekbe, körforgalomba kellő körültéssel hajtott be</a:t>
            </a:r>
          </a:p>
          <a:p>
            <a:pPr marL="361950" indent="-180975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hu-HU" sz="2100" dirty="0">
                <a:latin typeface="+mj-lt"/>
              </a:rPr>
              <a:t>A gyalogátkelőknél és lakott területen belül figyelte az embereket.</a:t>
            </a:r>
          </a:p>
          <a:p>
            <a:pPr>
              <a:lnSpc>
                <a:spcPct val="150000"/>
              </a:lnSpc>
              <a:defRPr/>
            </a:pPr>
            <a:r>
              <a:rPr lang="hu-HU" sz="2100" dirty="0">
                <a:latin typeface="+mj-lt"/>
              </a:rPr>
              <a:t>Vezetés során jellemzően saját sávját és a jobb oldalt figyelte.</a:t>
            </a:r>
          </a:p>
        </p:txBody>
      </p:sp>
      <p:pic>
        <p:nvPicPr>
          <p:cNvPr id="7" name="körforgalom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84213" y="3573463"/>
            <a:ext cx="3719512" cy="27892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22" name="Picture 2" descr="K:\ETResearch\ET 2014\driving Camp test\rec2\gyalogo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573463"/>
            <a:ext cx="3832225" cy="28082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ím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715375" cy="796925"/>
          </a:xfrm>
        </p:spPr>
        <p:txBody>
          <a:bodyPr/>
          <a:lstStyle/>
          <a:p>
            <a:r>
              <a:rPr lang="hu-HU" sz="2100" b="1" smtClean="0"/>
              <a:t>Zavaró tényezők</a:t>
            </a:r>
          </a:p>
        </p:txBody>
      </p:sp>
      <p:sp>
        <p:nvSpPr>
          <p:cNvPr id="9" name="Szövegdoboz 8"/>
          <p:cNvSpPr txBox="1"/>
          <p:nvPr/>
        </p:nvSpPr>
        <p:spPr>
          <a:xfrm>
            <a:off x="395288" y="1484313"/>
            <a:ext cx="8353425" cy="1012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hu-HU" sz="2100" b="1" dirty="0">
                <a:latin typeface="+mj-lt"/>
              </a:rPr>
              <a:t>A mobiltelefont </a:t>
            </a:r>
            <a:r>
              <a:rPr lang="hu-HU" sz="2100" b="1" dirty="0" err="1">
                <a:latin typeface="+mj-lt"/>
              </a:rPr>
              <a:t>kihangosítóval</a:t>
            </a:r>
            <a:r>
              <a:rPr lang="hu-HU" sz="2100" b="1" dirty="0">
                <a:latin typeface="+mj-lt"/>
              </a:rPr>
              <a:t> használja, de telefonás közben jelentősen beszűkül a látótere.</a:t>
            </a:r>
            <a:endParaRPr lang="hu-HU" sz="2100" b="1" dirty="0">
              <a:latin typeface="+mj-lt"/>
            </a:endParaRPr>
          </a:p>
        </p:txBody>
      </p:sp>
      <p:pic>
        <p:nvPicPr>
          <p:cNvPr id="5" name="telefonál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339975" y="2781300"/>
            <a:ext cx="4679950" cy="35099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94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ím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643937" cy="868362"/>
          </a:xfrm>
        </p:spPr>
        <p:txBody>
          <a:bodyPr/>
          <a:lstStyle/>
          <a:p>
            <a:r>
              <a:rPr lang="hu-HU" sz="2100" b="1" smtClean="0"/>
              <a:t>Összegzés</a:t>
            </a: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/>
        </p:nvGraphicFramePr>
        <p:xfrm>
          <a:off x="323850" y="1412875"/>
          <a:ext cx="8424863" cy="4343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88232"/>
                <a:gridCol w="4968552"/>
                <a:gridCol w="1368152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hu-HU" dirty="0" smtClean="0"/>
                        <a:t>Szempont</a:t>
                      </a:r>
                      <a:endParaRPr lang="hu-HU" dirty="0"/>
                    </a:p>
                  </a:txBody>
                  <a:tcPr>
                    <a:solidFill>
                      <a:srgbClr val="F0592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hu-HU" dirty="0" smtClean="0"/>
                        <a:t>Értékelés</a:t>
                      </a:r>
                      <a:endParaRPr lang="hu-HU" dirty="0"/>
                    </a:p>
                  </a:txBody>
                  <a:tcPr>
                    <a:solidFill>
                      <a:srgbClr val="F0592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u-HU" dirty="0"/>
                    </a:p>
                  </a:txBody>
                  <a:tcPr>
                    <a:solidFill>
                      <a:srgbClr val="F0592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hu-HU" b="1" dirty="0" smtClean="0"/>
                        <a:t>Sebesség</a:t>
                      </a:r>
                      <a:endParaRPr lang="hu-H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dirty="0" smtClean="0"/>
                        <a:t>A sebesség határt saját tapasztalatához nem pedig a korlátozáshoz igazítja</a:t>
                      </a:r>
                      <a:endParaRPr lang="hu-H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u-H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hu-HU" b="1" dirty="0" smtClean="0"/>
                        <a:t>Visszapillantó tükör</a:t>
                      </a:r>
                      <a:endParaRPr lang="hu-H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dirty="0" smtClean="0"/>
                        <a:t>A bal oldali visszapillantó tükör használata általánosságban rendszeres, folyamatos.</a:t>
                      </a:r>
                      <a:r>
                        <a:rPr lang="hu-HU" sz="1600" baseline="0" dirty="0" smtClean="0"/>
                        <a:t>  A jobb oldalit kanyarodás során a középsőt egyáltalán nem használja.</a:t>
                      </a:r>
                      <a:endParaRPr lang="hu-HU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u-H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hu-HU" b="1" dirty="0" smtClean="0"/>
                        <a:t>Útburkolati jelek</a:t>
                      </a:r>
                      <a:endParaRPr lang="hu-H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dirty="0" smtClean="0"/>
                        <a:t>Az útburkolati jeleket jellemzően észleli.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u-H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hu-HU" b="1" dirty="0" smtClean="0"/>
                        <a:t>Közlekedési táblák</a:t>
                      </a:r>
                      <a:endParaRPr lang="hu-H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dirty="0" smtClean="0"/>
                        <a:t>A közlekedési táblák</a:t>
                      </a:r>
                      <a:r>
                        <a:rPr lang="hu-HU" sz="1600" baseline="0" dirty="0" smtClean="0"/>
                        <a:t> nagy részét egyáltalán nem nézte.</a:t>
                      </a:r>
                      <a:endParaRPr lang="hu-H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u-H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hu-HU" b="1" dirty="0" smtClean="0"/>
                        <a:t>Egyéb</a:t>
                      </a:r>
                      <a:endParaRPr lang="hu-H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hu-HU" sz="1600" dirty="0" smtClean="0"/>
                        <a:t>A mobiltelefont</a:t>
                      </a:r>
                      <a:r>
                        <a:rPr lang="hu-HU" sz="1600" baseline="0" dirty="0" smtClean="0"/>
                        <a:t> </a:t>
                      </a:r>
                      <a:r>
                        <a:rPr lang="hu-HU" sz="1600" baseline="0" dirty="0" err="1" smtClean="0"/>
                        <a:t>kihangosítóval</a:t>
                      </a:r>
                      <a:r>
                        <a:rPr lang="hu-HU" sz="1600" baseline="0" dirty="0" smtClean="0"/>
                        <a:t> használta, de híváskor így is jelentősen elvonta a figyelmét a vezetésről.</a:t>
                      </a:r>
                      <a:endParaRPr lang="hu-HU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u-H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3585" name="Kép 6" descr="pipa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2997200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86" name="Kép 7" descr="red-x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40650" y="1989138"/>
            <a:ext cx="5762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87" name="Kép 11" descr="red-x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12088" y="4365625"/>
            <a:ext cx="5762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églalap 1"/>
          <p:cNvSpPr/>
          <p:nvPr/>
        </p:nvSpPr>
        <p:spPr>
          <a:xfrm>
            <a:off x="539750" y="5735638"/>
            <a:ext cx="8064500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hu-HU" b="1" dirty="0">
                <a:solidFill>
                  <a:srgbClr val="00B050"/>
                </a:solidFill>
                <a:latin typeface="+mj-lt"/>
              </a:rPr>
              <a:t>Az út során folyamatosan tisztában </a:t>
            </a:r>
            <a:r>
              <a:rPr lang="hu-HU" b="1" dirty="0">
                <a:solidFill>
                  <a:srgbClr val="00B050"/>
                </a:solidFill>
                <a:latin typeface="+mj-lt"/>
              </a:rPr>
              <a:t>van a közlekedési környezet pillanatnyi állapotával. </a:t>
            </a:r>
          </a:p>
        </p:txBody>
      </p:sp>
      <p:pic>
        <p:nvPicPr>
          <p:cNvPr id="23589" name="Kép 12" descr="red-x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12088" y="5013325"/>
            <a:ext cx="5762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90" name="Kép 10" descr="pipa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3716338"/>
            <a:ext cx="647700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</TotalTime>
  <Words>317</Words>
  <Application>Microsoft Office PowerPoint</Application>
  <PresentationFormat>Diavetítés a képernyőre (4:3 oldalarány)</PresentationFormat>
  <Paragraphs>47</Paragraphs>
  <Slides>10</Slides>
  <Notes>1</Notes>
  <HiddenSlides>0</HiddenSlides>
  <MMClips>3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Tervezősablon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Office-téma</vt:lpstr>
      <vt:lpstr>1. dia</vt:lpstr>
      <vt:lpstr>Vizsgált szempontok</vt:lpstr>
      <vt:lpstr>1. Sebesség </vt:lpstr>
      <vt:lpstr>2. Visszapillantó tükrök</vt:lpstr>
      <vt:lpstr>Útburkolati jelek</vt:lpstr>
      <vt:lpstr>Közlekedési táblák</vt:lpstr>
      <vt:lpstr>Környezet észlelése</vt:lpstr>
      <vt:lpstr>Zavaró tényezők</vt:lpstr>
      <vt:lpstr>Összegzés</vt:lpstr>
      <vt:lpstr>10.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Attila</dc:creator>
  <cp:lastModifiedBy>Zoltán</cp:lastModifiedBy>
  <cp:revision>82</cp:revision>
  <dcterms:created xsi:type="dcterms:W3CDTF">2014-07-15T07:31:28Z</dcterms:created>
  <dcterms:modified xsi:type="dcterms:W3CDTF">2015-02-23T16:46:23Z</dcterms:modified>
</cp:coreProperties>
</file>